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embeddedFontLst>
    <p:embeddedFont>
      <p:font typeface="Calibri" panose="020F0502020204030204" pitchFamily="34" charset="0"/>
      <p:regular r:id="rId21"/>
      <p:bold r:id="rId22"/>
      <p:italic r:id="rId23"/>
      <p:boldItalic r:id="rId24"/>
    </p:embeddedFont>
    <p:embeddedFont>
      <p:font typeface="Tahoma" panose="020B0604030504040204" pitchFamily="34" charset="0"/>
      <p:regular r:id="rId25"/>
      <p:bold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7" roundtripDataSignature="AMtx7mi0k9hjRsIBM0vkyszh9X6ejX6XV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81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customschemas.google.com/relationships/presentationmetadata" Target="meta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hu-HU"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 name="Google Shape;4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3" name="Google Shape;5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8" name="Google Shape;5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 name="Google Shape;6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3" name="Google Shape;7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8" name="Google Shape;7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4" name="Google Shape;8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9" name="Google Shape;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8" name="Google Shape;98;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8" name="Google Shape;108;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1" name="Google Shape;151;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7" name="Google Shape;157;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o de Título">
  <p:cSld name="Diapositivo de Título">
    <p:spTree>
      <p:nvGrpSpPr>
        <p:cNvPr id="1" name="Shape 15"/>
        <p:cNvGrpSpPr/>
        <p:nvPr/>
      </p:nvGrpSpPr>
      <p:grpSpPr>
        <a:xfrm>
          <a:off x="0" y="0"/>
          <a:ext cx="0" cy="0"/>
          <a:chOff x="0" y="0"/>
          <a:chExt cx="0" cy="0"/>
        </a:xfrm>
      </p:grpSpPr>
      <p:pic>
        <p:nvPicPr>
          <p:cNvPr id="7" name="Google Shape;16;p2">
            <a:extLst>
              <a:ext uri="{FF2B5EF4-FFF2-40B4-BE49-F238E27FC236}">
                <a16:creationId xmlns:a16="http://schemas.microsoft.com/office/drawing/2014/main" id="{64ABC0A6-FAEE-8DC1-63A4-6CCB8BE0F1E9}"/>
              </a:ext>
            </a:extLst>
          </p:cNvPr>
          <p:cNvPicPr preferRelativeResize="0"/>
          <p:nvPr userDrawn="1"/>
        </p:nvPicPr>
        <p:blipFill rotWithShape="1">
          <a:blip r:embed="rId2">
            <a:alphaModFix/>
          </a:blip>
          <a:srcRect/>
          <a:stretch/>
        </p:blipFill>
        <p:spPr>
          <a:xfrm>
            <a:off x="1" y="0"/>
            <a:ext cx="12192000" cy="7020836"/>
          </a:xfrm>
          <a:prstGeom prst="rect">
            <a:avLst/>
          </a:prstGeom>
          <a:noFill/>
          <a:ln>
            <a:noFill/>
          </a:ln>
        </p:spPr>
      </p:pic>
      <p:pic>
        <p:nvPicPr>
          <p:cNvPr id="8" name="Google Shape;17;p2">
            <a:extLst>
              <a:ext uri="{FF2B5EF4-FFF2-40B4-BE49-F238E27FC236}">
                <a16:creationId xmlns:a16="http://schemas.microsoft.com/office/drawing/2014/main" id="{8A781D62-B3F5-9319-8392-89BD6E23EA3D}"/>
              </a:ext>
            </a:extLst>
          </p:cNvPr>
          <p:cNvPicPr preferRelativeResize="0"/>
          <p:nvPr userDrawn="1"/>
        </p:nvPicPr>
        <p:blipFill rotWithShape="1">
          <a:blip r:embed="rId3">
            <a:alphaModFix/>
          </a:blip>
          <a:srcRect/>
          <a:stretch/>
        </p:blipFill>
        <p:spPr>
          <a:xfrm>
            <a:off x="185658" y="456332"/>
            <a:ext cx="4929590" cy="824364"/>
          </a:xfrm>
          <a:prstGeom prst="rect">
            <a:avLst/>
          </a:prstGeom>
          <a:noFill/>
          <a:ln>
            <a:noFill/>
          </a:ln>
        </p:spPr>
      </p:pic>
      <p:grpSp>
        <p:nvGrpSpPr>
          <p:cNvPr id="9" name="Google Shape;18;p2">
            <a:extLst>
              <a:ext uri="{FF2B5EF4-FFF2-40B4-BE49-F238E27FC236}">
                <a16:creationId xmlns:a16="http://schemas.microsoft.com/office/drawing/2014/main" id="{EC797815-889E-1E42-05CD-F5FEABF963DF}"/>
              </a:ext>
            </a:extLst>
          </p:cNvPr>
          <p:cNvGrpSpPr/>
          <p:nvPr userDrawn="1"/>
        </p:nvGrpSpPr>
        <p:grpSpPr>
          <a:xfrm>
            <a:off x="331812" y="5755337"/>
            <a:ext cx="5512034" cy="646331"/>
            <a:chOff x="563405" y="5755337"/>
            <a:chExt cx="5512034" cy="646331"/>
          </a:xfrm>
        </p:grpSpPr>
        <p:sp>
          <p:nvSpPr>
            <p:cNvPr id="10" name="Google Shape;19;p2">
              <a:extLst>
                <a:ext uri="{FF2B5EF4-FFF2-40B4-BE49-F238E27FC236}">
                  <a16:creationId xmlns:a16="http://schemas.microsoft.com/office/drawing/2014/main" id="{8BD50483-8B8F-A0F4-0175-8F1707B4648B}"/>
                </a:ext>
              </a:extLst>
            </p:cNvPr>
            <p:cNvSpPr txBox="1"/>
            <p:nvPr/>
          </p:nvSpPr>
          <p:spPr>
            <a:xfrm>
              <a:off x="2246174" y="5755337"/>
              <a:ext cx="3829265" cy="64633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900"/>
                <a:buFont typeface="Arial"/>
                <a:buNone/>
              </a:pPr>
              <a:r>
                <a:rPr lang="hu-HU" sz="900" b="0" i="0" u="none" strike="noStrike" cap="none">
                  <a:solidFill>
                    <a:srgbClr val="7F7F7F"/>
                  </a:solidFill>
                  <a:latin typeface="Calibri"/>
                  <a:ea typeface="Calibri"/>
                  <a:cs typeface="Calibri"/>
                  <a:sym typeface="Calibri"/>
                </a:rPr>
                <a:t>Acest proiect a fost finanțat cu suportul Comisiei Europene. Această publicație reflectă exclusiv opiniile autorului, și Comisia nu poate fi considerată responsabilă pentru orice utilizare a informațiilor pe care le conține. ERASMUS+: 2021-1-CZ01-KA220-VET-000033007.</a:t>
              </a:r>
              <a:endParaRPr sz="1400" b="0" i="0" u="none" strike="noStrike" cap="none">
                <a:solidFill>
                  <a:srgbClr val="000000"/>
                </a:solidFill>
                <a:latin typeface="Arial"/>
                <a:ea typeface="Arial"/>
                <a:cs typeface="Arial"/>
                <a:sym typeface="Arial"/>
              </a:endParaRPr>
            </a:p>
          </p:txBody>
        </p:sp>
        <p:pic>
          <p:nvPicPr>
            <p:cNvPr id="11" name="Google Shape;20;p2">
              <a:extLst>
                <a:ext uri="{FF2B5EF4-FFF2-40B4-BE49-F238E27FC236}">
                  <a16:creationId xmlns:a16="http://schemas.microsoft.com/office/drawing/2014/main" id="{9812ECB3-E5C2-B140-28AE-E0065F393142}"/>
                </a:ext>
              </a:extLst>
            </p:cNvPr>
            <p:cNvPicPr preferRelativeResize="0"/>
            <p:nvPr/>
          </p:nvPicPr>
          <p:blipFill rotWithShape="1">
            <a:blip r:embed="rId4">
              <a:alphaModFix/>
            </a:blip>
            <a:srcRect/>
            <a:stretch/>
          </p:blipFill>
          <p:spPr>
            <a:xfrm>
              <a:off x="563405" y="5921421"/>
              <a:ext cx="1498992" cy="314165"/>
            </a:xfrm>
            <a:prstGeom prst="rect">
              <a:avLst/>
            </a:prstGeom>
            <a:noFill/>
            <a:ln>
              <a:noFill/>
            </a:ln>
          </p:spPr>
        </p:pic>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Diapositivo de Título">
  <p:cSld name="1_Diapositivo de Título">
    <p:spTree>
      <p:nvGrpSpPr>
        <p:cNvPr id="1" name="Shape 20"/>
        <p:cNvGrpSpPr/>
        <p:nvPr/>
      </p:nvGrpSpPr>
      <p:grpSpPr>
        <a:xfrm>
          <a:off x="0" y="0"/>
          <a:ext cx="0" cy="0"/>
          <a:chOff x="0" y="0"/>
          <a:chExt cx="0" cy="0"/>
        </a:xfrm>
      </p:grpSpPr>
      <p:pic>
        <p:nvPicPr>
          <p:cNvPr id="2" name="Google Shape;31;p4">
            <a:extLst>
              <a:ext uri="{FF2B5EF4-FFF2-40B4-BE49-F238E27FC236}">
                <a16:creationId xmlns:a16="http://schemas.microsoft.com/office/drawing/2014/main" id="{FC7420BA-4631-AA75-5D93-95202E97264F}"/>
              </a:ext>
            </a:extLst>
          </p:cNvPr>
          <p:cNvPicPr preferRelativeResize="0"/>
          <p:nvPr userDrawn="1"/>
        </p:nvPicPr>
        <p:blipFill rotWithShape="1">
          <a:blip r:embed="rId2">
            <a:alphaModFix/>
          </a:blip>
          <a:srcRect/>
          <a:stretch/>
        </p:blipFill>
        <p:spPr>
          <a:xfrm>
            <a:off x="1" y="0"/>
            <a:ext cx="12192000" cy="70208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e Objeto" type="obj">
  <p:cSld name="OBJECT">
    <p:spTree>
      <p:nvGrpSpPr>
        <p:cNvPr id="1" name="Shape 22"/>
        <p:cNvGrpSpPr/>
        <p:nvPr/>
      </p:nvGrpSpPr>
      <p:grpSpPr>
        <a:xfrm>
          <a:off x="0" y="0"/>
          <a:ext cx="0" cy="0"/>
          <a:chOff x="0" y="0"/>
          <a:chExt cx="0" cy="0"/>
        </a:xfrm>
      </p:grpSpPr>
      <p:sp>
        <p:nvSpPr>
          <p:cNvPr id="23" name="Google Shape;23;p22"/>
          <p:cNvSpPr/>
          <p:nvPr/>
        </p:nvSpPr>
        <p:spPr>
          <a:xfrm>
            <a:off x="0" y="6276437"/>
            <a:ext cx="12192000" cy="581563"/>
          </a:xfrm>
          <a:prstGeom prst="rect">
            <a:avLst/>
          </a:prstGeom>
          <a:solidFill>
            <a:srgbClr val="1CAFB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4" name="Google Shape;24;p22"/>
          <p:cNvSpPr txBox="1">
            <a:spLocks noGrp="1"/>
          </p:cNvSpPr>
          <p:nvPr>
            <p:ph type="title"/>
          </p:nvPr>
        </p:nvSpPr>
        <p:spPr>
          <a:xfrm>
            <a:off x="223838" y="909323"/>
            <a:ext cx="9253538" cy="778468"/>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1994A0"/>
              </a:buClr>
              <a:buSzPts val="3200"/>
              <a:buFont typeface="Calibri"/>
              <a:buNone/>
              <a:defRPr sz="3200" b="1">
                <a:solidFill>
                  <a:srgbClr val="1994A0"/>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22"/>
          <p:cNvSpPr txBox="1">
            <a:spLocks noGrp="1"/>
          </p:cNvSpPr>
          <p:nvPr>
            <p:ph type="body" idx="1"/>
          </p:nvPr>
        </p:nvSpPr>
        <p:spPr>
          <a:xfrm>
            <a:off x="581025" y="1795195"/>
            <a:ext cx="11239500" cy="437302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 name="Google Shape;27;p22"/>
          <p:cNvSpPr txBox="1"/>
          <p:nvPr/>
        </p:nvSpPr>
        <p:spPr>
          <a:xfrm>
            <a:off x="223836" y="6424077"/>
            <a:ext cx="6933422" cy="3651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hu-HU" sz="1200" b="1" i="0" u="none" strike="noStrike" cap="none">
                <a:solidFill>
                  <a:schemeClr val="lt1"/>
                </a:solidFill>
                <a:latin typeface="Calibri"/>
                <a:ea typeface="Calibri"/>
                <a:cs typeface="Calibri"/>
                <a:sym typeface="Calibri"/>
              </a:rPr>
              <a:t>EAGLE|</a:t>
            </a:r>
            <a:r>
              <a:rPr lang="hu-HU" sz="1200" b="1" i="0" u="none" strike="noStrike" cap="none">
                <a:solidFill>
                  <a:srgbClr val="47286B"/>
                </a:solidFill>
                <a:latin typeface="Calibri"/>
                <a:ea typeface="Calibri"/>
                <a:cs typeface="Calibri"/>
                <a:sym typeface="Calibri"/>
              </a:rPr>
              <a:t> </a:t>
            </a:r>
            <a:r>
              <a:rPr lang="hu-HU" sz="1200" b="0" i="0" u="none" strike="noStrike" cap="none">
                <a:solidFill>
                  <a:schemeClr val="lt1"/>
                </a:solidFill>
                <a:latin typeface="Calibri"/>
                <a:ea typeface="Calibri"/>
                <a:cs typeface="Calibri"/>
                <a:sym typeface="Calibri"/>
              </a:rPr>
              <a:t>European 3D Printing Polymer Operators</a:t>
            </a:r>
            <a:endParaRPr sz="1200" b="0" i="0" u="none" strike="noStrike" cap="none">
              <a:solidFill>
                <a:schemeClr val="lt1"/>
              </a:solidFill>
              <a:latin typeface="Calibri"/>
              <a:ea typeface="Calibri"/>
              <a:cs typeface="Calibri"/>
              <a:sym typeface="Calibri"/>
            </a:endParaRPr>
          </a:p>
        </p:txBody>
      </p:sp>
      <p:sp>
        <p:nvSpPr>
          <p:cNvPr id="28" name="Google Shape;28;p22"/>
          <p:cNvSpPr txBox="1">
            <a:spLocks noGrp="1"/>
          </p:cNvSpPr>
          <p:nvPr>
            <p:ph type="sldNum" idx="12"/>
          </p:nvPr>
        </p:nvSpPr>
        <p:spPr>
          <a:xfrm>
            <a:off x="9077325" y="6384655"/>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600"/>
              <a:buFont typeface="Arial"/>
              <a:buNone/>
              <a:defRPr sz="16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600"/>
              <a:buFont typeface="Arial"/>
              <a:buNone/>
              <a:defRPr sz="16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600"/>
              <a:buFont typeface="Arial"/>
              <a:buNone/>
              <a:defRPr sz="16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600"/>
              <a:buFont typeface="Arial"/>
              <a:buNone/>
              <a:defRPr sz="16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600"/>
              <a:buFont typeface="Arial"/>
              <a:buNone/>
              <a:defRPr sz="16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600"/>
              <a:buFont typeface="Arial"/>
              <a:buNone/>
              <a:defRPr sz="16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600"/>
              <a:buFont typeface="Arial"/>
              <a:buNone/>
              <a:defRPr sz="16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600"/>
              <a:buFont typeface="Arial"/>
              <a:buNone/>
              <a:defRPr sz="16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600"/>
              <a:buFont typeface="Arial"/>
              <a:buNone/>
              <a:defRPr sz="16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hu-HU"/>
              <a:t>‹nº›</a:t>
            </a:fld>
            <a:endParaRPr/>
          </a:p>
        </p:txBody>
      </p:sp>
      <p:sp>
        <p:nvSpPr>
          <p:cNvPr id="29" name="Google Shape;29;p22"/>
          <p:cNvSpPr/>
          <p:nvPr/>
        </p:nvSpPr>
        <p:spPr>
          <a:xfrm rot="10800000" flipH="1">
            <a:off x="1621" y="1644975"/>
            <a:ext cx="12190379" cy="45719"/>
          </a:xfrm>
          <a:prstGeom prst="rect">
            <a:avLst/>
          </a:prstGeom>
          <a:gradFill>
            <a:gsLst>
              <a:gs pos="0">
                <a:srgbClr val="1994A0"/>
              </a:gs>
              <a:gs pos="100000">
                <a:srgbClr val="1DB3C1"/>
              </a:gs>
            </a:gsLst>
            <a:lin ang="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 name="Google Shape;29;p3">
            <a:extLst>
              <a:ext uri="{FF2B5EF4-FFF2-40B4-BE49-F238E27FC236}">
                <a16:creationId xmlns:a16="http://schemas.microsoft.com/office/drawing/2014/main" id="{C4F856BF-BAF8-F5E8-580F-179BEA433F54}"/>
              </a:ext>
            </a:extLst>
          </p:cNvPr>
          <p:cNvPicPr preferRelativeResize="0"/>
          <p:nvPr userDrawn="1"/>
        </p:nvPicPr>
        <p:blipFill rotWithShape="1">
          <a:blip r:embed="rId2">
            <a:alphaModFix/>
          </a:blip>
          <a:srcRect/>
          <a:stretch/>
        </p:blipFill>
        <p:spPr>
          <a:xfrm>
            <a:off x="224984" y="249944"/>
            <a:ext cx="2632338" cy="551696"/>
          </a:xfrm>
          <a:prstGeom prst="rect">
            <a:avLst/>
          </a:prstGeom>
          <a:noFill/>
          <a:ln>
            <a:noFill/>
          </a:ln>
        </p:spPr>
      </p:pic>
      <p:pic>
        <p:nvPicPr>
          <p:cNvPr id="3" name="Google Shape;25;p3">
            <a:extLst>
              <a:ext uri="{FF2B5EF4-FFF2-40B4-BE49-F238E27FC236}">
                <a16:creationId xmlns:a16="http://schemas.microsoft.com/office/drawing/2014/main" id="{CD1DB75D-728D-F150-7FE1-82C1C3D9B95E}"/>
              </a:ext>
            </a:extLst>
          </p:cNvPr>
          <p:cNvPicPr preferRelativeResize="0"/>
          <p:nvPr userDrawn="1"/>
        </p:nvPicPr>
        <p:blipFill rotWithShape="1">
          <a:blip r:embed="rId3">
            <a:alphaModFix/>
          </a:blip>
          <a:srcRect/>
          <a:stretch/>
        </p:blipFill>
        <p:spPr>
          <a:xfrm>
            <a:off x="10245952" y="199655"/>
            <a:ext cx="1722210" cy="1069355"/>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Em branco" type="blank">
  <p:cSld name="BLANK">
    <p:spTree>
      <p:nvGrpSpPr>
        <p:cNvPr id="1" name="Shape 31"/>
        <p:cNvGrpSpPr/>
        <p:nvPr/>
      </p:nvGrpSpPr>
      <p:grpSpPr>
        <a:xfrm>
          <a:off x="0" y="0"/>
          <a:ext cx="0" cy="0"/>
          <a:chOff x="0" y="0"/>
          <a:chExt cx="0" cy="0"/>
        </a:xfrm>
      </p:grpSpPr>
      <p:pic>
        <p:nvPicPr>
          <p:cNvPr id="2" name="Google Shape;33;p5">
            <a:extLst>
              <a:ext uri="{FF2B5EF4-FFF2-40B4-BE49-F238E27FC236}">
                <a16:creationId xmlns:a16="http://schemas.microsoft.com/office/drawing/2014/main" id="{A35ADE0B-FC9E-ADB8-9B0A-CC799EDF813A}"/>
              </a:ext>
            </a:extLst>
          </p:cNvPr>
          <p:cNvPicPr preferRelativeResize="0"/>
          <p:nvPr userDrawn="1"/>
        </p:nvPicPr>
        <p:blipFill rotWithShape="1">
          <a:blip r:embed="rId2">
            <a:alphaModFix/>
          </a:blip>
          <a:srcRect/>
          <a:stretch/>
        </p:blipFill>
        <p:spPr>
          <a:xfrm>
            <a:off x="1" y="0"/>
            <a:ext cx="12192000" cy="7020836"/>
          </a:xfrm>
          <a:prstGeom prst="rect">
            <a:avLst/>
          </a:prstGeom>
          <a:noFill/>
          <a:ln>
            <a:noFill/>
          </a:ln>
        </p:spPr>
      </p:pic>
      <p:pic>
        <p:nvPicPr>
          <p:cNvPr id="3" name="Google Shape;34;p5">
            <a:extLst>
              <a:ext uri="{FF2B5EF4-FFF2-40B4-BE49-F238E27FC236}">
                <a16:creationId xmlns:a16="http://schemas.microsoft.com/office/drawing/2014/main" id="{E45B0C51-58EA-4BAA-28A7-4F7CABE98820}"/>
              </a:ext>
            </a:extLst>
          </p:cNvPr>
          <p:cNvPicPr preferRelativeResize="0"/>
          <p:nvPr userDrawn="1"/>
        </p:nvPicPr>
        <p:blipFill rotWithShape="1">
          <a:blip r:embed="rId3">
            <a:alphaModFix/>
          </a:blip>
          <a:srcRect/>
          <a:stretch/>
        </p:blipFill>
        <p:spPr>
          <a:xfrm>
            <a:off x="6907734" y="5666320"/>
            <a:ext cx="4929590" cy="824364"/>
          </a:xfrm>
          <a:prstGeom prst="rect">
            <a:avLst/>
          </a:prstGeom>
          <a:noFill/>
          <a:ln>
            <a:noFill/>
          </a:ln>
        </p:spPr>
      </p:pic>
      <p:grpSp>
        <p:nvGrpSpPr>
          <p:cNvPr id="4" name="Google Shape;35;p5">
            <a:extLst>
              <a:ext uri="{FF2B5EF4-FFF2-40B4-BE49-F238E27FC236}">
                <a16:creationId xmlns:a16="http://schemas.microsoft.com/office/drawing/2014/main" id="{C7653826-A9CC-AAE2-EFA3-5AB12D995D8E}"/>
              </a:ext>
            </a:extLst>
          </p:cNvPr>
          <p:cNvGrpSpPr/>
          <p:nvPr userDrawn="1"/>
        </p:nvGrpSpPr>
        <p:grpSpPr>
          <a:xfrm>
            <a:off x="331812" y="5755337"/>
            <a:ext cx="5512034" cy="646331"/>
            <a:chOff x="563405" y="5755337"/>
            <a:chExt cx="5512034" cy="646331"/>
          </a:xfrm>
        </p:grpSpPr>
        <p:sp>
          <p:nvSpPr>
            <p:cNvPr id="5" name="Google Shape;36;p5">
              <a:extLst>
                <a:ext uri="{FF2B5EF4-FFF2-40B4-BE49-F238E27FC236}">
                  <a16:creationId xmlns:a16="http://schemas.microsoft.com/office/drawing/2014/main" id="{1C4E7B7B-19F2-3170-F169-188EE402064F}"/>
                </a:ext>
              </a:extLst>
            </p:cNvPr>
            <p:cNvSpPr txBox="1"/>
            <p:nvPr/>
          </p:nvSpPr>
          <p:spPr>
            <a:xfrm>
              <a:off x="2246174" y="5755337"/>
              <a:ext cx="3829265" cy="64633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900"/>
                <a:buFont typeface="Arial"/>
                <a:buNone/>
              </a:pPr>
              <a:r>
                <a:rPr lang="hu-HU" sz="900" b="0" i="0" u="none" strike="noStrike" cap="none">
                  <a:solidFill>
                    <a:srgbClr val="7F7F7F"/>
                  </a:solidFill>
                  <a:latin typeface="Calibri"/>
                  <a:ea typeface="Calibri"/>
                  <a:cs typeface="Calibri"/>
                  <a:sym typeface="Calibri"/>
                </a:rPr>
                <a:t>Acest proiect a fost finanțat cu suportul Comisiei Europene. Această publicație reflectă exclusiv opiniile autorului, și Comisia nu poate fi considerată responsabilă pentru orice utilizare a informațiilor pe care le conține. ERASMUS+: 2021-1-CZ01-KA220-VET-000033007.</a:t>
              </a:r>
              <a:endParaRPr sz="1400" b="0" i="0" u="none" strike="noStrike" cap="none">
                <a:solidFill>
                  <a:srgbClr val="000000"/>
                </a:solidFill>
                <a:latin typeface="Arial"/>
                <a:ea typeface="Arial"/>
                <a:cs typeface="Arial"/>
                <a:sym typeface="Arial"/>
              </a:endParaRPr>
            </a:p>
          </p:txBody>
        </p:sp>
        <p:pic>
          <p:nvPicPr>
            <p:cNvPr id="6" name="Google Shape;37;p5">
              <a:extLst>
                <a:ext uri="{FF2B5EF4-FFF2-40B4-BE49-F238E27FC236}">
                  <a16:creationId xmlns:a16="http://schemas.microsoft.com/office/drawing/2014/main" id="{A4BE76FA-AF4C-C611-F9AB-179C9FC74DF6}"/>
                </a:ext>
              </a:extLst>
            </p:cNvPr>
            <p:cNvPicPr preferRelativeResize="0"/>
            <p:nvPr/>
          </p:nvPicPr>
          <p:blipFill rotWithShape="1">
            <a:blip r:embed="rId4">
              <a:alphaModFix/>
            </a:blip>
            <a:srcRect/>
            <a:stretch/>
          </p:blipFill>
          <p:spPr>
            <a:xfrm>
              <a:off x="563405" y="5921421"/>
              <a:ext cx="1498992" cy="314165"/>
            </a:xfrm>
            <a:prstGeom prst="rect">
              <a:avLst/>
            </a:prstGeom>
            <a:noFill/>
            <a:ln>
              <a:noFill/>
            </a:ln>
          </p:spPr>
        </p:pic>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7"/>
        <p:cNvGrpSpPr/>
        <p:nvPr/>
      </p:nvGrpSpPr>
      <p:grpSpPr>
        <a:xfrm>
          <a:off x="0" y="0"/>
          <a:ext cx="0" cy="0"/>
          <a:chOff x="0" y="0"/>
          <a:chExt cx="0" cy="0"/>
        </a:xfrm>
      </p:grpSpPr>
      <p:pic>
        <p:nvPicPr>
          <p:cNvPr id="38" name="Google Shape;38;p2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0"/>
            <a:ext cx="12192000" cy="6858000"/>
          </a:xfrm>
          <a:prstGeom prst="rect">
            <a:avLst/>
          </a:prstGeom>
          <a:noFill/>
          <a:ln>
            <a:noFill/>
          </a:ln>
        </p:spPr>
      </p:pic>
      <p:pic>
        <p:nvPicPr>
          <p:cNvPr id="39" name="Google Shape;39;p24"/>
          <p:cNvPicPr preferRelativeResize="0"/>
          <p:nvPr/>
        </p:nvPicPr>
        <p:blipFill rotWithShape="1">
          <a:blip r:embed="rId3" cstate="email">
            <a:alphaModFix/>
            <a:extLst>
              <a:ext uri="{28A0092B-C50C-407E-A947-70E740481C1C}">
                <a14:useLocalDpi xmlns:a14="http://schemas.microsoft.com/office/drawing/2010/main"/>
              </a:ext>
            </a:extLst>
          </a:blip>
          <a:srcRect t="12944" r="5351" b="14111"/>
          <a:stretch/>
        </p:blipFill>
        <p:spPr>
          <a:xfrm>
            <a:off x="8565129" y="-9331"/>
            <a:ext cx="3629982" cy="737119"/>
          </a:xfrm>
          <a:prstGeom prst="rect">
            <a:avLst/>
          </a:prstGeom>
          <a:noFill/>
          <a:ln>
            <a:noFill/>
          </a:ln>
        </p:spPr>
      </p:pic>
      <p:sp>
        <p:nvSpPr>
          <p:cNvPr id="40" name="Google Shape;40;p24"/>
          <p:cNvSpPr txBox="1">
            <a:spLocks noGrp="1"/>
          </p:cNvSpPr>
          <p:nvPr>
            <p:ph type="body" idx="1"/>
          </p:nvPr>
        </p:nvSpPr>
        <p:spPr>
          <a:xfrm>
            <a:off x="276225" y="1825625"/>
            <a:ext cx="11077575"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SzPts val="2800"/>
              <a:buChar char="•"/>
              <a:defRPr/>
            </a:lvl1pPr>
            <a:lvl2pPr marL="914400" lvl="1" indent="-381000" algn="l">
              <a:lnSpc>
                <a:spcPct val="90000"/>
              </a:lnSpc>
              <a:spcBef>
                <a:spcPts val="500"/>
              </a:spcBef>
              <a:spcAft>
                <a:spcPts val="0"/>
              </a:spcAft>
              <a:buSzPts val="2400"/>
              <a:buChar char="•"/>
              <a:defRPr/>
            </a:lvl2pPr>
            <a:lvl3pPr marL="1371600" lvl="2" indent="-355600" algn="l">
              <a:lnSpc>
                <a:spcPct val="90000"/>
              </a:lnSpc>
              <a:spcBef>
                <a:spcPts val="500"/>
              </a:spcBef>
              <a:spcAft>
                <a:spcPts val="0"/>
              </a:spcAft>
              <a:buSzPts val="20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SzPts val="1800"/>
              <a:buChar char="•"/>
              <a:defRPr/>
            </a:lvl6pPr>
            <a:lvl7pPr marL="3200400" lvl="6" indent="-342900" algn="l">
              <a:lnSpc>
                <a:spcPct val="90000"/>
              </a:lnSpc>
              <a:spcBef>
                <a:spcPts val="500"/>
              </a:spcBef>
              <a:spcAft>
                <a:spcPts val="0"/>
              </a:spcAft>
              <a:buSzPts val="1800"/>
              <a:buChar char="•"/>
              <a:defRPr/>
            </a:lvl7pPr>
            <a:lvl8pPr marL="3657600" lvl="7" indent="-342900" algn="l">
              <a:lnSpc>
                <a:spcPct val="90000"/>
              </a:lnSpc>
              <a:spcBef>
                <a:spcPts val="500"/>
              </a:spcBef>
              <a:spcAft>
                <a:spcPts val="0"/>
              </a:spcAft>
              <a:buSzPts val="1800"/>
              <a:buChar char="•"/>
              <a:defRPr/>
            </a:lvl8pPr>
            <a:lvl9pPr marL="4114800" lvl="8" indent="-342900" algn="l">
              <a:lnSpc>
                <a:spcPct val="90000"/>
              </a:lnSpc>
              <a:spcBef>
                <a:spcPts val="500"/>
              </a:spcBef>
              <a:spcAft>
                <a:spcPts val="0"/>
              </a:spcAft>
              <a:buSzPts val="1800"/>
              <a:buChar char="•"/>
              <a:defRPr/>
            </a:lvl9pPr>
          </a:lstStyle>
          <a:p>
            <a:endParaRPr/>
          </a:p>
        </p:txBody>
      </p:sp>
      <p:sp>
        <p:nvSpPr>
          <p:cNvPr id="41" name="Google Shape;4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SzPts val="1200"/>
              <a:buNone/>
              <a:defRPr/>
            </a:lvl1pPr>
            <a:lvl2pPr marL="0" marR="0" lvl="1" indent="0" algn="r">
              <a:lnSpc>
                <a:spcPct val="100000"/>
              </a:lnSpc>
              <a:spcBef>
                <a:spcPts val="0"/>
              </a:spcBef>
              <a:spcAft>
                <a:spcPts val="0"/>
              </a:spcAft>
              <a:buSzPts val="1200"/>
              <a:buNone/>
              <a:defRPr/>
            </a:lvl2pPr>
            <a:lvl3pPr marL="0" marR="0" lvl="2" indent="0" algn="r">
              <a:lnSpc>
                <a:spcPct val="100000"/>
              </a:lnSpc>
              <a:spcBef>
                <a:spcPts val="0"/>
              </a:spcBef>
              <a:spcAft>
                <a:spcPts val="0"/>
              </a:spcAft>
              <a:buSzPts val="1200"/>
              <a:buNone/>
              <a:defRPr/>
            </a:lvl3pPr>
            <a:lvl4pPr marL="0" marR="0" lvl="3" indent="0" algn="r">
              <a:lnSpc>
                <a:spcPct val="100000"/>
              </a:lnSpc>
              <a:spcBef>
                <a:spcPts val="0"/>
              </a:spcBef>
              <a:spcAft>
                <a:spcPts val="0"/>
              </a:spcAft>
              <a:buSzPts val="1200"/>
              <a:buNone/>
              <a:defRPr/>
            </a:lvl4pPr>
            <a:lvl5pPr marL="0" marR="0" lvl="4" indent="0" algn="r">
              <a:lnSpc>
                <a:spcPct val="100000"/>
              </a:lnSpc>
              <a:spcBef>
                <a:spcPts val="0"/>
              </a:spcBef>
              <a:spcAft>
                <a:spcPts val="0"/>
              </a:spcAft>
              <a:buSzPts val="1200"/>
              <a:buNone/>
              <a:defRPr/>
            </a:lvl5pPr>
            <a:lvl6pPr marL="0" marR="0" lvl="5" indent="0" algn="r">
              <a:lnSpc>
                <a:spcPct val="100000"/>
              </a:lnSpc>
              <a:spcBef>
                <a:spcPts val="0"/>
              </a:spcBef>
              <a:spcAft>
                <a:spcPts val="0"/>
              </a:spcAft>
              <a:buSzPts val="1200"/>
              <a:buNone/>
              <a:defRPr/>
            </a:lvl6pPr>
            <a:lvl7pPr marL="0" marR="0" lvl="6" indent="0" algn="r">
              <a:lnSpc>
                <a:spcPct val="100000"/>
              </a:lnSpc>
              <a:spcBef>
                <a:spcPts val="0"/>
              </a:spcBef>
              <a:spcAft>
                <a:spcPts val="0"/>
              </a:spcAft>
              <a:buSzPts val="1200"/>
              <a:buNone/>
              <a:defRPr/>
            </a:lvl7pPr>
            <a:lvl8pPr marL="0" marR="0" lvl="7" indent="0" algn="r">
              <a:lnSpc>
                <a:spcPct val="100000"/>
              </a:lnSpc>
              <a:spcBef>
                <a:spcPts val="0"/>
              </a:spcBef>
              <a:spcAft>
                <a:spcPts val="0"/>
              </a:spcAft>
              <a:buSzPts val="1200"/>
              <a:buNone/>
              <a:defRPr/>
            </a:lvl8pPr>
            <a:lvl9pPr marL="0" marR="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hu-HU"/>
              <a:t>‹nº›</a:t>
            </a:fld>
            <a:endParaRPr/>
          </a:p>
        </p:txBody>
      </p:sp>
      <p:sp>
        <p:nvSpPr>
          <p:cNvPr id="44" name="Google Shape;44;p24"/>
          <p:cNvSpPr txBox="1">
            <a:spLocks noGrp="1"/>
          </p:cNvSpPr>
          <p:nvPr>
            <p:ph type="title"/>
          </p:nvPr>
        </p:nvSpPr>
        <p:spPr>
          <a:xfrm>
            <a:off x="276225" y="365125"/>
            <a:ext cx="1107757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4400"/>
              <a:buNone/>
              <a:defRPr sz="4000" b="1">
                <a:solidFill>
                  <a:srgbClr val="2B007B"/>
                </a:solidFill>
                <a:latin typeface="Tahoma"/>
                <a:ea typeface="Tahoma"/>
                <a:cs typeface="Tahoma"/>
                <a:sym typeface="Tahom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hu-HU"/>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slide" Target="slide13.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1"/>
          <p:cNvSpPr txBox="1"/>
          <p:nvPr/>
        </p:nvSpPr>
        <p:spPr>
          <a:xfrm>
            <a:off x="342070" y="2601912"/>
            <a:ext cx="5917064" cy="667327"/>
          </a:xfrm>
          <a:prstGeom prst="rect">
            <a:avLst/>
          </a:prstGeom>
          <a:noFill/>
          <a:ln>
            <a:noFill/>
          </a:ln>
        </p:spPr>
        <p:txBody>
          <a:bodyPr spcFirstLastPara="1" wrap="square" lIns="91425" tIns="45700" rIns="91425" bIns="45700" anchor="t" anchorCtr="0">
            <a:normAutofit fontScale="83333" lnSpcReduction="10000"/>
          </a:bodyPr>
          <a:lstStyle/>
          <a:p>
            <a:pPr marL="0" marR="0" lvl="0" indent="0" algn="l" rtl="0">
              <a:lnSpc>
                <a:spcPct val="90000"/>
              </a:lnSpc>
              <a:spcBef>
                <a:spcPts val="0"/>
              </a:spcBef>
              <a:spcAft>
                <a:spcPts val="0"/>
              </a:spcAft>
              <a:buClr>
                <a:srgbClr val="1994A0"/>
              </a:buClr>
              <a:buSzPct val="100000"/>
              <a:buFont typeface="Arial"/>
              <a:buNone/>
            </a:pPr>
            <a:r>
              <a:rPr lang="hu-HU" sz="3600" b="1" i="0" u="none" strike="noStrike" cap="none">
                <a:solidFill>
                  <a:srgbClr val="1994A0"/>
                </a:solidFill>
                <a:latin typeface="Calibri"/>
                <a:ea typeface="Calibri"/>
                <a:cs typeface="Calibri"/>
                <a:sym typeface="Calibri"/>
              </a:rPr>
              <a:t>Fabrica</a:t>
            </a:r>
            <a:r>
              <a:rPr lang="ro-RO" sz="3600" b="1">
                <a:solidFill>
                  <a:srgbClr val="1994A0"/>
                </a:solidFill>
                <a:latin typeface="Calibri"/>
                <a:ea typeface="Calibri"/>
                <a:cs typeface="Calibri"/>
                <a:sym typeface="Calibri"/>
              </a:rPr>
              <a:t>ția</a:t>
            </a:r>
            <a:r>
              <a:rPr lang="hu-HU" sz="3600" b="1" i="0" u="none" strike="noStrike" cap="none">
                <a:solidFill>
                  <a:srgbClr val="1994A0"/>
                </a:solidFill>
                <a:latin typeface="Calibri"/>
                <a:ea typeface="Calibri"/>
                <a:cs typeface="Calibri"/>
                <a:sym typeface="Calibri"/>
              </a:rPr>
              <a:t> aditivă în industria auto</a:t>
            </a:r>
            <a:endParaRPr sz="3600" b="1" i="0" u="none" strike="noStrike" cap="none">
              <a:solidFill>
                <a:srgbClr val="1994A0"/>
              </a:solidFill>
              <a:latin typeface="Calibri"/>
              <a:ea typeface="Calibri"/>
              <a:cs typeface="Calibri"/>
              <a:sym typeface="Calibri"/>
            </a:endParaRPr>
          </a:p>
        </p:txBody>
      </p:sp>
      <p:sp>
        <p:nvSpPr>
          <p:cNvPr id="50" name="Google Shape;50;p1"/>
          <p:cNvSpPr txBox="1"/>
          <p:nvPr/>
        </p:nvSpPr>
        <p:spPr>
          <a:xfrm>
            <a:off x="342070" y="3269239"/>
            <a:ext cx="5453270" cy="470825"/>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rgbClr val="21B5C3"/>
              </a:buClr>
              <a:buSzPts val="2400"/>
              <a:buFont typeface="Arial"/>
              <a:buNone/>
            </a:pPr>
            <a:r>
              <a:rPr lang="hu-HU" sz="2400" b="0" i="0" u="none" strike="noStrike" cap="none">
                <a:solidFill>
                  <a:srgbClr val="21B5C3"/>
                </a:solidFill>
                <a:latin typeface="Calibri"/>
                <a:ea typeface="Calibri"/>
                <a:cs typeface="Calibri"/>
                <a:sym typeface="Calibri"/>
              </a:rPr>
              <a:t>Studiu de caz</a:t>
            </a:r>
            <a:endParaRPr sz="2800" b="0" i="0" u="none" strike="noStrike" cap="none">
              <a:solidFill>
                <a:srgbClr val="21B5C3"/>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2"/>
          <p:cNvSpPr txBox="1"/>
          <p:nvPr/>
        </p:nvSpPr>
        <p:spPr>
          <a:xfrm>
            <a:off x="178936" y="2601912"/>
            <a:ext cx="5917064" cy="922606"/>
          </a:xfrm>
          <a:prstGeom prst="rect">
            <a:avLst/>
          </a:prstGeom>
          <a:noFill/>
          <a:ln>
            <a:noFill/>
          </a:ln>
        </p:spPr>
        <p:txBody>
          <a:bodyPr spcFirstLastPara="1" wrap="square" lIns="91425" tIns="45700" rIns="91425" bIns="45700" anchor="t" anchorCtr="0">
            <a:normAutofit/>
          </a:bodyPr>
          <a:lstStyle/>
          <a:p>
            <a:pPr marL="536575" marR="0" lvl="0" indent="-536575" algn="l" rtl="0">
              <a:lnSpc>
                <a:spcPct val="70000"/>
              </a:lnSpc>
              <a:spcBef>
                <a:spcPts val="0"/>
              </a:spcBef>
              <a:spcAft>
                <a:spcPts val="0"/>
              </a:spcAft>
              <a:buClr>
                <a:srgbClr val="1994A0"/>
              </a:buClr>
              <a:buSzPts val="2800"/>
              <a:buFont typeface="Arial"/>
              <a:buNone/>
            </a:pPr>
            <a:r>
              <a:rPr lang="hu-HU" sz="2800" b="1" i="0" u="none" strike="noStrike" cap="none">
                <a:solidFill>
                  <a:srgbClr val="1994A0"/>
                </a:solidFill>
                <a:latin typeface="Calibri"/>
                <a:ea typeface="Calibri"/>
                <a:cs typeface="Calibri"/>
                <a:sym typeface="Calibri"/>
              </a:rPr>
              <a:t>Context studiu de caz</a:t>
            </a:r>
            <a:endParaRPr/>
          </a:p>
          <a:p>
            <a:pPr marL="536575" marR="0" lvl="0" indent="-536575" algn="l" rtl="0">
              <a:lnSpc>
                <a:spcPct val="70000"/>
              </a:lnSpc>
              <a:spcBef>
                <a:spcPts val="0"/>
              </a:spcBef>
              <a:spcAft>
                <a:spcPts val="0"/>
              </a:spcAft>
              <a:buClr>
                <a:srgbClr val="1994A0"/>
              </a:buClr>
              <a:buSzPts val="28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3"/>
          <p:cNvSpPr txBox="1">
            <a:spLocks noGrp="1"/>
          </p:cNvSpPr>
          <p:nvPr>
            <p:ph type="title"/>
          </p:nvPr>
        </p:nvSpPr>
        <p:spPr>
          <a:xfrm>
            <a:off x="223838" y="909323"/>
            <a:ext cx="9253538" cy="778468"/>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1994A0"/>
              </a:buClr>
              <a:buSzPts val="3200"/>
              <a:buFont typeface="Calibri"/>
              <a:buNone/>
            </a:pPr>
            <a:r>
              <a:rPr lang="hu-HU"/>
              <a:t>Context</a:t>
            </a:r>
            <a:endParaRPr b="0"/>
          </a:p>
        </p:txBody>
      </p:sp>
      <p:sp>
        <p:nvSpPr>
          <p:cNvPr id="61" name="Google Shape;61;p3"/>
          <p:cNvSpPr txBox="1">
            <a:spLocks noGrp="1"/>
          </p:cNvSpPr>
          <p:nvPr>
            <p:ph type="body" idx="1"/>
          </p:nvPr>
        </p:nvSpPr>
        <p:spPr>
          <a:xfrm>
            <a:off x="28576" y="1797709"/>
            <a:ext cx="6076950" cy="4326865"/>
          </a:xfrm>
          <a:prstGeom prst="rect">
            <a:avLst/>
          </a:prstGeom>
          <a:noFill/>
          <a:ln>
            <a:noFill/>
          </a:ln>
        </p:spPr>
        <p:txBody>
          <a:bodyPr spcFirstLastPara="1" wrap="square" lIns="91425" tIns="45700" rIns="91425" bIns="45700" anchor="t" anchorCtr="0">
            <a:normAutofit fontScale="92857"/>
          </a:bodyPr>
          <a:lstStyle/>
          <a:p>
            <a:pPr marL="457200" lvl="0" indent="-342900" algn="l" rtl="0">
              <a:lnSpc>
                <a:spcPct val="90000"/>
              </a:lnSpc>
              <a:spcBef>
                <a:spcPts val="1000"/>
              </a:spcBef>
              <a:spcAft>
                <a:spcPts val="0"/>
              </a:spcAft>
              <a:buClr>
                <a:schemeClr val="dk1"/>
              </a:buClr>
              <a:buSzPct val="69230"/>
              <a:buChar char="•"/>
            </a:pPr>
            <a:r>
              <a:rPr lang="hu-HU"/>
              <a:t>Este adesea dificil să găsești piese de schimb pentru produsele scoase din uz, în special pentru rulote, care sunt compuse din mii de piese.</a:t>
            </a:r>
            <a:endParaRPr/>
          </a:p>
          <a:p>
            <a:pPr marL="457200" lvl="0" indent="-342900" algn="l" rtl="0">
              <a:lnSpc>
                <a:spcPct val="90000"/>
              </a:lnSpc>
              <a:spcBef>
                <a:spcPts val="1000"/>
              </a:spcBef>
              <a:spcAft>
                <a:spcPts val="0"/>
              </a:spcAft>
              <a:buClr>
                <a:schemeClr val="dk1"/>
              </a:buClr>
              <a:buSzPct val="69230"/>
              <a:buChar char="•"/>
            </a:pPr>
            <a:r>
              <a:rPr lang="hu-HU"/>
              <a:t>Rulotele de lux au o ușă motorizată, iar în acest mecanism cuplul este transmis de un angrenaj specific.</a:t>
            </a:r>
            <a:endParaRPr/>
          </a:p>
          <a:p>
            <a:pPr marL="457200" lvl="0" indent="-228600" algn="l" rtl="0">
              <a:lnSpc>
                <a:spcPct val="90000"/>
              </a:lnSpc>
              <a:spcBef>
                <a:spcPts val="1000"/>
              </a:spcBef>
              <a:spcAft>
                <a:spcPts val="0"/>
              </a:spcAft>
              <a:buClr>
                <a:schemeClr val="dk1"/>
              </a:buClr>
              <a:buSzPct val="69230"/>
              <a:buNone/>
            </a:pPr>
            <a:endParaRPr/>
          </a:p>
          <a:p>
            <a:pPr marL="457200" lvl="0" indent="-228600" algn="l" rtl="0">
              <a:lnSpc>
                <a:spcPct val="90000"/>
              </a:lnSpc>
              <a:spcBef>
                <a:spcPts val="1000"/>
              </a:spcBef>
              <a:spcAft>
                <a:spcPts val="0"/>
              </a:spcAft>
              <a:buClr>
                <a:schemeClr val="dk1"/>
              </a:buClr>
              <a:buSzPct val="69230"/>
              <a:buNone/>
            </a:pPr>
            <a:endParaRPr/>
          </a:p>
        </p:txBody>
      </p:sp>
      <p:sp>
        <p:nvSpPr>
          <p:cNvPr id="62" name="Google Shape;62;p3"/>
          <p:cNvSpPr txBox="1">
            <a:spLocks noGrp="1"/>
          </p:cNvSpPr>
          <p:nvPr>
            <p:ph type="sldNum" idx="12"/>
          </p:nvPr>
        </p:nvSpPr>
        <p:spPr>
          <a:xfrm>
            <a:off x="9077325" y="6384655"/>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fld id="{00000000-1234-1234-1234-123412341234}" type="slidenum">
              <a:rPr lang="hu-HU"/>
              <a:t>3</a:t>
            </a:fld>
            <a:endParaRPr/>
          </a:p>
        </p:txBody>
      </p:sp>
      <p:pic>
        <p:nvPicPr>
          <p:cNvPr id="2" name="Google Shape;63;p3" descr="A képen lakóautó látható&#10;&#10;Automatikusan generált leírás">
            <a:extLst>
              <a:ext uri="{FF2B5EF4-FFF2-40B4-BE49-F238E27FC236}">
                <a16:creationId xmlns:a16="http://schemas.microsoft.com/office/drawing/2014/main" id="{277B48C7-F79F-E5F9-9ADD-D11E760480BC}"/>
              </a:ext>
            </a:extLst>
          </p:cNvPr>
          <p:cNvPicPr preferRelativeResize="0"/>
          <p:nvPr/>
        </p:nvPicPr>
        <p:blipFill rotWithShape="1">
          <a:blip r:embed="rId3">
            <a:alphaModFix/>
          </a:blip>
          <a:srcRect/>
          <a:stretch/>
        </p:blipFill>
        <p:spPr>
          <a:xfrm>
            <a:off x="6291349" y="2399319"/>
            <a:ext cx="5760720" cy="323977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4"/>
          <p:cNvSpPr txBox="1">
            <a:spLocks noGrp="1"/>
          </p:cNvSpPr>
          <p:nvPr>
            <p:ph type="title"/>
          </p:nvPr>
        </p:nvSpPr>
        <p:spPr>
          <a:xfrm>
            <a:off x="223838" y="909323"/>
            <a:ext cx="9253538" cy="77846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1994A0"/>
              </a:buClr>
              <a:buSzPts val="3200"/>
              <a:buFont typeface="Calibri"/>
              <a:buNone/>
            </a:pPr>
            <a:r>
              <a:rPr lang="hu-HU"/>
              <a:t>Context</a:t>
            </a:r>
            <a:endParaRPr/>
          </a:p>
        </p:txBody>
      </p:sp>
      <p:sp>
        <p:nvSpPr>
          <p:cNvPr id="69" name="Google Shape;69;p4"/>
          <p:cNvSpPr txBox="1">
            <a:spLocks noGrp="1"/>
          </p:cNvSpPr>
          <p:nvPr>
            <p:ph type="body" idx="1"/>
          </p:nvPr>
        </p:nvSpPr>
        <p:spPr>
          <a:xfrm>
            <a:off x="581025" y="1795195"/>
            <a:ext cx="11239500" cy="437302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chemeClr val="dk1"/>
              </a:buClr>
              <a:buSzPts val="1800"/>
              <a:buChar char="•"/>
            </a:pPr>
            <a:r>
              <a:rPr lang="hu-HU"/>
              <a:t>Un grup de ingineri a făcut inginerie inversă pentru a crea acest angrenaj specific.</a:t>
            </a:r>
            <a:endParaRPr/>
          </a:p>
          <a:p>
            <a:pPr marL="457200" lvl="0" indent="-342900" algn="l" rtl="0">
              <a:lnSpc>
                <a:spcPct val="90000"/>
              </a:lnSpc>
              <a:spcBef>
                <a:spcPts val="1000"/>
              </a:spcBef>
              <a:spcAft>
                <a:spcPts val="0"/>
              </a:spcAft>
              <a:buClr>
                <a:schemeClr val="dk1"/>
              </a:buClr>
              <a:buSzPts val="1800"/>
              <a:buChar char="•"/>
            </a:pPr>
            <a:r>
              <a:rPr lang="hu-HU"/>
              <a:t>Scopul lor este de a reduce costurile de fabricare a angrenajelor menționate și greutatea acestora, prin valorificarea capacității FDM și SLA de a crea geometrii complexe la costuri reduse.</a:t>
            </a:r>
            <a:endParaRPr/>
          </a:p>
        </p:txBody>
      </p:sp>
      <p:sp>
        <p:nvSpPr>
          <p:cNvPr id="70" name="Google Shape;70;p4"/>
          <p:cNvSpPr txBox="1">
            <a:spLocks noGrp="1"/>
          </p:cNvSpPr>
          <p:nvPr>
            <p:ph type="sldNum" idx="12"/>
          </p:nvPr>
        </p:nvSpPr>
        <p:spPr>
          <a:xfrm>
            <a:off x="9077325" y="6384655"/>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fld id="{00000000-1234-1234-1234-123412341234}" type="slidenum">
              <a:rPr lang="hu-HU"/>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5"/>
          <p:cNvSpPr txBox="1"/>
          <p:nvPr/>
        </p:nvSpPr>
        <p:spPr>
          <a:xfrm>
            <a:off x="178936" y="2601912"/>
            <a:ext cx="5917064" cy="922606"/>
          </a:xfrm>
          <a:prstGeom prst="rect">
            <a:avLst/>
          </a:prstGeom>
          <a:noFill/>
          <a:ln>
            <a:noFill/>
          </a:ln>
        </p:spPr>
        <p:txBody>
          <a:bodyPr spcFirstLastPara="1" wrap="square" lIns="91425" tIns="45700" rIns="91425" bIns="45700" anchor="t" anchorCtr="0">
            <a:normAutofit/>
          </a:bodyPr>
          <a:lstStyle/>
          <a:p>
            <a:pPr marL="536575" marR="0" lvl="0" indent="-536575" algn="l" rtl="0">
              <a:lnSpc>
                <a:spcPct val="70000"/>
              </a:lnSpc>
              <a:spcBef>
                <a:spcPts val="0"/>
              </a:spcBef>
              <a:spcAft>
                <a:spcPts val="0"/>
              </a:spcAft>
              <a:buClr>
                <a:srgbClr val="1994A0"/>
              </a:buClr>
              <a:buSzPts val="2800"/>
              <a:buFont typeface="Arial"/>
              <a:buNone/>
            </a:pPr>
            <a:r>
              <a:rPr lang="hu-HU" sz="2800" b="1" i="0" u="none" strike="noStrike" cap="none">
                <a:solidFill>
                  <a:srgbClr val="1994A0"/>
                </a:solidFill>
                <a:latin typeface="Calibri"/>
                <a:ea typeface="Calibri"/>
                <a:cs typeface="Calibri"/>
                <a:sym typeface="Calibri"/>
              </a:rPr>
              <a:t>Provocări</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6"/>
          <p:cNvSpPr txBox="1">
            <a:spLocks noGrp="1"/>
          </p:cNvSpPr>
          <p:nvPr>
            <p:ph type="title"/>
          </p:nvPr>
        </p:nvSpPr>
        <p:spPr>
          <a:xfrm>
            <a:off x="223838" y="909323"/>
            <a:ext cx="9253538" cy="77846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1994A0"/>
              </a:buClr>
              <a:buSzPts val="3200"/>
              <a:buFont typeface="Calibri"/>
              <a:buNone/>
            </a:pPr>
            <a:r>
              <a:rPr lang="hu-HU"/>
              <a:t>Provocări</a:t>
            </a:r>
            <a:endParaRPr/>
          </a:p>
        </p:txBody>
      </p:sp>
      <p:sp>
        <p:nvSpPr>
          <p:cNvPr id="81" name="Google Shape;81;p6"/>
          <p:cNvSpPr txBox="1">
            <a:spLocks noGrp="1"/>
          </p:cNvSpPr>
          <p:nvPr>
            <p:ph type="body" idx="1"/>
          </p:nvPr>
        </p:nvSpPr>
        <p:spPr>
          <a:xfrm>
            <a:off x="581025" y="1795195"/>
            <a:ext cx="11239500" cy="437302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chemeClr val="dk1"/>
              </a:buClr>
              <a:buSzPts val="1800"/>
              <a:buChar char="•"/>
            </a:pPr>
            <a:r>
              <a:rPr lang="hu-HU"/>
              <a:t>Selectarea polimerul potrivit care poate rezista la sarcina mecanică a aplicației.</a:t>
            </a:r>
            <a:endParaRPr/>
          </a:p>
          <a:p>
            <a:pPr marL="457200" lvl="0" indent="-342900" algn="l" rtl="0">
              <a:lnSpc>
                <a:spcPct val="90000"/>
              </a:lnSpc>
              <a:spcBef>
                <a:spcPts val="1000"/>
              </a:spcBef>
              <a:spcAft>
                <a:spcPts val="0"/>
              </a:spcAft>
              <a:buClr>
                <a:schemeClr val="dk1"/>
              </a:buClr>
              <a:buSzPts val="1800"/>
              <a:buChar char="•"/>
            </a:pPr>
            <a:r>
              <a:rPr lang="hu-HU"/>
              <a:t>Principala provocare este de a găsi orientarea corectă a modelului imprimat. Orientarea modelelor imprimate afectează în mod semnificativ capacitatea de încărcare mecanică. Modelul poate rezista mai puțin la solicitări de încovoiere în planul straturilor decât în direcții perpendiculare pe straturi.</a:t>
            </a:r>
            <a:endParaRPr/>
          </a:p>
          <a:p>
            <a:pPr marL="457200" lvl="0" indent="-342900" algn="l" rtl="0">
              <a:lnSpc>
                <a:spcPct val="90000"/>
              </a:lnSpc>
              <a:spcBef>
                <a:spcPts val="1000"/>
              </a:spcBef>
              <a:spcAft>
                <a:spcPts val="0"/>
              </a:spcAft>
              <a:buClr>
                <a:schemeClr val="dk1"/>
              </a:buClr>
              <a:buSzPts val="1800"/>
              <a:buChar char="•"/>
            </a:pPr>
            <a:r>
              <a:rPr lang="hu-HU"/>
              <a:t>Alegerea procesului AM corect, astfel încât angrenajul imprimat să fie adecvat pentru aplicație, cu o reducere cât mai mare a greutății.</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7"/>
          <p:cNvSpPr txBox="1"/>
          <p:nvPr/>
        </p:nvSpPr>
        <p:spPr>
          <a:xfrm>
            <a:off x="178936" y="2601912"/>
            <a:ext cx="5917064" cy="922606"/>
          </a:xfrm>
          <a:prstGeom prst="rect">
            <a:avLst/>
          </a:prstGeom>
          <a:noFill/>
          <a:ln>
            <a:noFill/>
          </a:ln>
        </p:spPr>
        <p:txBody>
          <a:bodyPr spcFirstLastPara="1" wrap="square" lIns="91425" tIns="45700" rIns="91425" bIns="45700" anchor="t" anchorCtr="0">
            <a:normAutofit/>
          </a:bodyPr>
          <a:lstStyle/>
          <a:p>
            <a:pPr marL="536575" marR="0" lvl="0" indent="-536575" algn="l" rtl="0">
              <a:lnSpc>
                <a:spcPct val="70000"/>
              </a:lnSpc>
              <a:spcBef>
                <a:spcPts val="0"/>
              </a:spcBef>
              <a:spcAft>
                <a:spcPts val="0"/>
              </a:spcAft>
              <a:buClr>
                <a:srgbClr val="1994A0"/>
              </a:buClr>
              <a:buSzPts val="2800"/>
              <a:buFont typeface="Arial"/>
              <a:buNone/>
            </a:pPr>
            <a:r>
              <a:rPr lang="hu-HU" sz="2800" b="1" i="0" u="none" strike="noStrike" cap="none">
                <a:solidFill>
                  <a:srgbClr val="1994A0"/>
                </a:solidFill>
                <a:latin typeface="Calibri"/>
                <a:ea typeface="Calibri"/>
                <a:cs typeface="Calibri"/>
                <a:sym typeface="Calibri"/>
              </a:rPr>
              <a:t>Abordare</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8"/>
          <p:cNvSpPr txBox="1">
            <a:spLocks noGrp="1"/>
          </p:cNvSpPr>
          <p:nvPr>
            <p:ph type="title"/>
          </p:nvPr>
        </p:nvSpPr>
        <p:spPr>
          <a:xfrm>
            <a:off x="223838" y="909323"/>
            <a:ext cx="9253538" cy="77846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1994A0"/>
              </a:buClr>
              <a:buSzPts val="3200"/>
              <a:buFont typeface="Calibri"/>
              <a:buNone/>
            </a:pPr>
            <a:r>
              <a:rPr lang="hu-HU"/>
              <a:t>Abordare </a:t>
            </a:r>
            <a:endParaRPr/>
          </a:p>
        </p:txBody>
      </p:sp>
      <p:sp>
        <p:nvSpPr>
          <p:cNvPr id="92" name="Google Shape;92;p8"/>
          <p:cNvSpPr txBox="1">
            <a:spLocks noGrp="1"/>
          </p:cNvSpPr>
          <p:nvPr>
            <p:ph type="body" idx="1"/>
          </p:nvPr>
        </p:nvSpPr>
        <p:spPr>
          <a:xfrm>
            <a:off x="581027" y="1697224"/>
            <a:ext cx="5000624" cy="437302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chemeClr val="dk1"/>
              </a:buClr>
              <a:buSzPts val="1800"/>
              <a:buChar char="•"/>
            </a:pPr>
            <a:r>
              <a:rPr lang="hu-HU"/>
              <a:t>În primul rând, angrenajul a trebuit să fie relevat pentru a crea un fișier model 3D.</a:t>
            </a:r>
            <a:endParaRPr/>
          </a:p>
          <a:p>
            <a:pPr marL="457200" lvl="0" indent="-342900" algn="l" rtl="0">
              <a:lnSpc>
                <a:spcPct val="90000"/>
              </a:lnSpc>
              <a:spcBef>
                <a:spcPts val="1000"/>
              </a:spcBef>
              <a:spcAft>
                <a:spcPts val="0"/>
              </a:spcAft>
              <a:buClr>
                <a:schemeClr val="dk1"/>
              </a:buClr>
              <a:buSzPts val="1800"/>
              <a:buChar char="•"/>
            </a:pPr>
            <a:r>
              <a:rPr lang="hu-HU"/>
              <a:t>Apoi au fost selectate procesele FDM și SLA, ținând cont de reducerea costurilor.</a:t>
            </a:r>
            <a:endParaRPr/>
          </a:p>
          <a:p>
            <a:pPr marL="457200" lvl="0" indent="-228600" algn="l" rtl="0">
              <a:lnSpc>
                <a:spcPct val="90000"/>
              </a:lnSpc>
              <a:spcBef>
                <a:spcPts val="1000"/>
              </a:spcBef>
              <a:spcAft>
                <a:spcPts val="0"/>
              </a:spcAft>
              <a:buClr>
                <a:schemeClr val="dk1"/>
              </a:buClr>
              <a:buSzPts val="1800"/>
              <a:buNone/>
            </a:pPr>
            <a:endParaRPr/>
          </a:p>
        </p:txBody>
      </p:sp>
      <p:grpSp>
        <p:nvGrpSpPr>
          <p:cNvPr id="93" name="Google Shape;93;p8"/>
          <p:cNvGrpSpPr/>
          <p:nvPr/>
        </p:nvGrpSpPr>
        <p:grpSpPr>
          <a:xfrm>
            <a:off x="6034108" y="2317029"/>
            <a:ext cx="6037580" cy="2839085"/>
            <a:chOff x="-1" y="0"/>
            <a:chExt cx="6172200" cy="2902416"/>
          </a:xfrm>
        </p:grpSpPr>
        <p:pic>
          <p:nvPicPr>
            <p:cNvPr id="94" name="Google Shape;94;p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5400000">
              <a:off x="72367" y="-72365"/>
              <a:ext cx="2902413" cy="3047148"/>
            </a:xfrm>
            <a:prstGeom prst="rect">
              <a:avLst/>
            </a:prstGeom>
            <a:noFill/>
            <a:ln>
              <a:noFill/>
            </a:ln>
          </p:spPr>
        </p:pic>
        <p:pic>
          <p:nvPicPr>
            <p:cNvPr id="95" name="Google Shape;95;p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022827" y="0"/>
              <a:ext cx="3149372" cy="2902413"/>
            </a:xfrm>
            <a:prstGeom prst="rect">
              <a:avLst/>
            </a:prstGeom>
            <a:noFill/>
            <a:ln>
              <a:noFill/>
            </a:ln>
          </p:spPr>
        </p:pic>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9"/>
          <p:cNvSpPr txBox="1">
            <a:spLocks noGrp="1"/>
          </p:cNvSpPr>
          <p:nvPr>
            <p:ph type="title"/>
          </p:nvPr>
        </p:nvSpPr>
        <p:spPr>
          <a:xfrm>
            <a:off x="223838" y="909322"/>
            <a:ext cx="9253538" cy="717255"/>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1994A0"/>
              </a:buClr>
              <a:buSzPts val="3200"/>
              <a:buFont typeface="Calibri"/>
              <a:buNone/>
            </a:pPr>
            <a:r>
              <a:rPr lang="hu-HU"/>
              <a:t>Testează-ți cunoștințele despre utilizarea polimerilor elastici </a:t>
            </a:r>
            <a:endParaRPr/>
          </a:p>
        </p:txBody>
      </p:sp>
      <p:sp>
        <p:nvSpPr>
          <p:cNvPr id="101" name="Google Shape;101;p9"/>
          <p:cNvSpPr txBox="1">
            <a:spLocks noGrp="1"/>
          </p:cNvSpPr>
          <p:nvPr>
            <p:ph type="body" idx="1"/>
          </p:nvPr>
        </p:nvSpPr>
        <p:spPr>
          <a:xfrm>
            <a:off x="545856" y="1891912"/>
            <a:ext cx="11239500" cy="898914"/>
          </a:xfrm>
          <a:prstGeom prst="rect">
            <a:avLst/>
          </a:prstGeom>
          <a:noFill/>
          <a:ln>
            <a:noFill/>
          </a:ln>
        </p:spPr>
        <p:txBody>
          <a:bodyPr spcFirstLastPara="1" wrap="square" lIns="91425" tIns="45700" rIns="91425" bIns="45700" anchor="t" anchorCtr="0">
            <a:normAutofit fontScale="25000" lnSpcReduction="20000"/>
          </a:bodyPr>
          <a:lstStyle/>
          <a:p>
            <a:pPr marL="457200" lvl="0" indent="-342900" algn="l" rtl="0">
              <a:lnSpc>
                <a:spcPct val="90000"/>
              </a:lnSpc>
              <a:spcBef>
                <a:spcPts val="1000"/>
              </a:spcBef>
              <a:spcAft>
                <a:spcPts val="0"/>
              </a:spcAft>
              <a:buClr>
                <a:schemeClr val="dk1"/>
              </a:buClr>
              <a:buSzPct val="75000"/>
              <a:buChar char="•"/>
            </a:pPr>
            <a:r>
              <a:rPr lang="hu-HU" sz="9600"/>
              <a:t>Ce proces AM credeți că este potrivit pentru fabrcarea angrenajului menționat? Care dintre ele asigură rezistența mecanică dorită?</a:t>
            </a:r>
            <a:endParaRPr sz="9600"/>
          </a:p>
          <a:p>
            <a:pPr marL="114300" lvl="0" indent="0" algn="l" rtl="0">
              <a:lnSpc>
                <a:spcPct val="90000"/>
              </a:lnSpc>
              <a:spcBef>
                <a:spcPts val="1000"/>
              </a:spcBef>
              <a:spcAft>
                <a:spcPts val="0"/>
              </a:spcAft>
              <a:buSzPct val="300000"/>
              <a:buNone/>
            </a:pPr>
            <a:r>
              <a:rPr lang="hu-HU" sz="2400"/>
              <a:t>		</a:t>
            </a:r>
            <a:endParaRPr/>
          </a:p>
          <a:p>
            <a:pPr marL="114300" lvl="0" indent="0" algn="l" rtl="0">
              <a:lnSpc>
                <a:spcPct val="90000"/>
              </a:lnSpc>
              <a:spcBef>
                <a:spcPts val="1000"/>
              </a:spcBef>
              <a:spcAft>
                <a:spcPts val="0"/>
              </a:spcAft>
              <a:buSzPct val="300000"/>
              <a:buNone/>
            </a:pPr>
            <a:r>
              <a:rPr lang="hu-HU" sz="2400"/>
              <a:t>			</a:t>
            </a:r>
            <a:endParaRPr sz="2400">
              <a:solidFill>
                <a:srgbClr val="FF0000"/>
              </a:solidFill>
            </a:endParaRPr>
          </a:p>
        </p:txBody>
      </p:sp>
      <p:sp>
        <p:nvSpPr>
          <p:cNvPr id="102" name="Google Shape;102;p9"/>
          <p:cNvSpPr txBox="1">
            <a:spLocks noGrp="1"/>
          </p:cNvSpPr>
          <p:nvPr>
            <p:ph type="sldNum" idx="12"/>
          </p:nvPr>
        </p:nvSpPr>
        <p:spPr>
          <a:xfrm>
            <a:off x="9077325" y="6384655"/>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fld id="{00000000-1234-1234-1234-123412341234}" type="slidenum">
              <a:rPr lang="hu-HU"/>
              <a:t>9</a:t>
            </a:fld>
            <a:endParaRPr/>
          </a:p>
        </p:txBody>
      </p:sp>
      <p:grpSp>
        <p:nvGrpSpPr>
          <p:cNvPr id="103" name="Google Shape;103;p9"/>
          <p:cNvGrpSpPr/>
          <p:nvPr/>
        </p:nvGrpSpPr>
        <p:grpSpPr>
          <a:xfrm>
            <a:off x="1071738" y="2815539"/>
            <a:ext cx="10048524" cy="2830573"/>
            <a:chOff x="799945" y="2815539"/>
            <a:chExt cx="10048524" cy="2830573"/>
          </a:xfrm>
        </p:grpSpPr>
        <p:pic>
          <p:nvPicPr>
            <p:cNvPr id="104" name="Google Shape;104;p9">
              <a:hlinkClick r:id="rId3" action="ppaction://hlinksldjump"/>
            </p:cNvPr>
            <p:cNvPicPr preferRelativeResize="0"/>
            <p:nvPr/>
          </p:nvPicPr>
          <p:blipFill>
            <a:blip r:embed="rId4"/>
            <a:srcRect/>
            <a:stretch/>
          </p:blipFill>
          <p:spPr>
            <a:xfrm>
              <a:off x="799945" y="2815539"/>
              <a:ext cx="5032131" cy="2830573"/>
            </a:xfrm>
            <a:prstGeom prst="rect">
              <a:avLst/>
            </a:prstGeom>
            <a:noFill/>
            <a:ln>
              <a:noFill/>
            </a:ln>
          </p:spPr>
        </p:pic>
        <p:pic>
          <p:nvPicPr>
            <p:cNvPr id="105" name="Google Shape;105;p9">
              <a:hlinkClick r:id="rId5" action="ppaction://hlinksldjump"/>
            </p:cNvPr>
            <p:cNvPicPr preferRelativeResize="0"/>
            <p:nvPr/>
          </p:nvPicPr>
          <p:blipFill>
            <a:blip r:embed="rId6"/>
            <a:srcRect/>
            <a:stretch/>
          </p:blipFill>
          <p:spPr>
            <a:xfrm>
              <a:off x="5832076" y="2819966"/>
              <a:ext cx="5016393" cy="2821720"/>
            </a:xfrm>
            <a:prstGeom prst="rect">
              <a:avLst/>
            </a:prstGeom>
            <a:noFill/>
            <a:ln>
              <a:noFill/>
            </a:ln>
          </p:spPr>
        </p:pic>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10"/>
          <p:cNvSpPr txBox="1"/>
          <p:nvPr/>
        </p:nvSpPr>
        <p:spPr>
          <a:xfrm>
            <a:off x="1037393" y="2563018"/>
            <a:ext cx="4458531" cy="1418431"/>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1994A0"/>
              </a:buClr>
              <a:buSzPts val="3000"/>
              <a:buFont typeface="Arial"/>
              <a:buNone/>
            </a:pPr>
            <a:r>
              <a:rPr lang="hu-HU" sz="3000" b="1" i="0" u="none" strike="noStrike" cap="none">
                <a:solidFill>
                  <a:srgbClr val="1994A0"/>
                </a:solidFill>
                <a:latin typeface="Calibri"/>
                <a:ea typeface="Calibri"/>
                <a:cs typeface="Calibri"/>
                <a:sym typeface="Calibri"/>
              </a:rPr>
              <a:t>Utilizarea procesului FDM pentru fabricarea angrenajului relevat</a:t>
            </a:r>
            <a:endParaRPr sz="3000" b="1" i="0" u="none" strike="noStrike" cap="none">
              <a:solidFill>
                <a:srgbClr val="1994A0"/>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1"/>
          <p:cNvSpPr txBox="1">
            <a:spLocks noGrp="1"/>
          </p:cNvSpPr>
          <p:nvPr>
            <p:ph type="title"/>
          </p:nvPr>
        </p:nvSpPr>
        <p:spPr>
          <a:xfrm>
            <a:off x="223838" y="909323"/>
            <a:ext cx="9253538" cy="77846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1994A0"/>
              </a:buClr>
              <a:buSzPts val="3200"/>
              <a:buFont typeface="Calibri"/>
              <a:buNone/>
            </a:pPr>
            <a:r>
              <a:rPr lang="hu-HU"/>
              <a:t>Abordare - FDM</a:t>
            </a:r>
            <a:endParaRPr/>
          </a:p>
        </p:txBody>
      </p:sp>
      <p:sp>
        <p:nvSpPr>
          <p:cNvPr id="116" name="Google Shape;116;p11"/>
          <p:cNvSpPr txBox="1">
            <a:spLocks noGrp="1"/>
          </p:cNvSpPr>
          <p:nvPr>
            <p:ph type="body" idx="1"/>
          </p:nvPr>
        </p:nvSpPr>
        <p:spPr>
          <a:xfrm>
            <a:off x="581025" y="1697224"/>
            <a:ext cx="7181850" cy="437302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chemeClr val="dk1"/>
              </a:buClr>
              <a:buSzPts val="1800"/>
              <a:buChar char="•"/>
            </a:pPr>
            <a:r>
              <a:rPr lang="hu-HU"/>
              <a:t>Pentru această abordare au fost selectați polimerii PETG și ABS. Ambii au proprietăți mecanice excelente.</a:t>
            </a:r>
            <a:endParaRPr/>
          </a:p>
          <a:p>
            <a:pPr marL="457200" lvl="0" indent="-342900" algn="l" rtl="0">
              <a:lnSpc>
                <a:spcPct val="90000"/>
              </a:lnSpc>
              <a:spcBef>
                <a:spcPts val="1000"/>
              </a:spcBef>
              <a:spcAft>
                <a:spcPts val="0"/>
              </a:spcAft>
              <a:buClr>
                <a:schemeClr val="dk1"/>
              </a:buClr>
              <a:buSzPts val="1800"/>
              <a:buChar char="•"/>
            </a:pPr>
            <a:r>
              <a:rPr lang="hu-HU"/>
              <a:t>Orientarea a fost determinată de axa de rotație a cilindrului, altfel mantaua cilindrului ar fi fost deformată.</a:t>
            </a:r>
            <a:endParaRPr/>
          </a:p>
        </p:txBody>
      </p:sp>
      <p:pic>
        <p:nvPicPr>
          <p:cNvPr id="117" name="Google Shape;117;p11" descr="A képen fal, beltéri látható&#10;&#10;Automatikusan generált leírá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5400000">
            <a:off x="7467111" y="2483254"/>
            <a:ext cx="4340225" cy="29222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2"/>
          <p:cNvSpPr txBox="1">
            <a:spLocks noGrp="1"/>
          </p:cNvSpPr>
          <p:nvPr>
            <p:ph type="title"/>
          </p:nvPr>
        </p:nvSpPr>
        <p:spPr>
          <a:xfrm>
            <a:off x="223838" y="909323"/>
            <a:ext cx="9253538" cy="77846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1994A0"/>
              </a:buClr>
              <a:buSzPts val="3200"/>
              <a:buFont typeface="Calibri"/>
              <a:buNone/>
            </a:pPr>
            <a:r>
              <a:rPr lang="hu-HU"/>
              <a:t>Abordare - FDM</a:t>
            </a:r>
            <a:endParaRPr/>
          </a:p>
        </p:txBody>
      </p:sp>
      <p:sp>
        <p:nvSpPr>
          <p:cNvPr id="123" name="Google Shape;123;p12"/>
          <p:cNvSpPr txBox="1">
            <a:spLocks noGrp="1"/>
          </p:cNvSpPr>
          <p:nvPr>
            <p:ph type="body" idx="1"/>
          </p:nvPr>
        </p:nvSpPr>
        <p:spPr>
          <a:xfrm>
            <a:off x="581025" y="1697224"/>
            <a:ext cx="6276975" cy="437302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chemeClr val="dk1"/>
              </a:buClr>
              <a:buSzPts val="1800"/>
              <a:buChar char="•"/>
            </a:pPr>
            <a:r>
              <a:rPr lang="hu-HU"/>
              <a:t>Din nefericire, nu a fost posibilă imprimarea dinților interiori cu ajutorul procesului FDM din cauza dimensiunilor mici ale acestora.</a:t>
            </a:r>
            <a:endParaRPr/>
          </a:p>
          <a:p>
            <a:pPr marL="457200" lvl="0" indent="-342900" algn="l" rtl="0">
              <a:lnSpc>
                <a:spcPct val="90000"/>
              </a:lnSpc>
              <a:spcBef>
                <a:spcPts val="1000"/>
              </a:spcBef>
              <a:spcAft>
                <a:spcPts val="0"/>
              </a:spcAft>
              <a:buClr>
                <a:schemeClr val="dk1"/>
              </a:buClr>
              <a:buSzPts val="1800"/>
              <a:buChar char="•"/>
            </a:pPr>
            <a:r>
              <a:rPr lang="hu-HU"/>
              <a:t>Prin urmare, dinții au fost foarte repede secționați de celălalt angrenaj metalic.</a:t>
            </a:r>
            <a:endParaRPr/>
          </a:p>
          <a:p>
            <a:pPr marL="457200" lvl="0" indent="-228600" algn="l" rtl="0">
              <a:lnSpc>
                <a:spcPct val="90000"/>
              </a:lnSpc>
              <a:spcBef>
                <a:spcPts val="1000"/>
              </a:spcBef>
              <a:spcAft>
                <a:spcPts val="0"/>
              </a:spcAft>
              <a:buClr>
                <a:schemeClr val="dk1"/>
              </a:buClr>
              <a:buSzPts val="1800"/>
              <a:buNone/>
            </a:pPr>
            <a:endParaRPr/>
          </a:p>
        </p:txBody>
      </p:sp>
      <p:pic>
        <p:nvPicPr>
          <p:cNvPr id="124" name="Google Shape;124;p12" descr="A képen fogaskerék látható&#10;&#10;Automatikusan generált leírá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5400000">
            <a:off x="7367242" y="1702781"/>
            <a:ext cx="4307205" cy="446659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13"/>
          <p:cNvSpPr txBox="1"/>
          <p:nvPr/>
        </p:nvSpPr>
        <p:spPr>
          <a:xfrm>
            <a:off x="1294569" y="2563018"/>
            <a:ext cx="3953706" cy="137001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1994A0"/>
              </a:buClr>
              <a:buSzPts val="3000"/>
              <a:buFont typeface="Arial"/>
              <a:buNone/>
            </a:pPr>
            <a:r>
              <a:rPr lang="hu-HU" sz="3000" b="1" i="0" u="none" strike="noStrike" cap="none">
                <a:solidFill>
                  <a:srgbClr val="1994A0"/>
                </a:solidFill>
                <a:latin typeface="Calibri"/>
                <a:ea typeface="Calibri"/>
                <a:cs typeface="Calibri"/>
                <a:sym typeface="Calibri"/>
              </a:rPr>
              <a:t>Utilizarea procesului SLA pentru fabricarea angrenajului relevat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4"/>
          <p:cNvSpPr txBox="1">
            <a:spLocks noGrp="1"/>
          </p:cNvSpPr>
          <p:nvPr>
            <p:ph type="title"/>
          </p:nvPr>
        </p:nvSpPr>
        <p:spPr>
          <a:xfrm>
            <a:off x="223838" y="909323"/>
            <a:ext cx="9253538" cy="77846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1994A0"/>
              </a:buClr>
              <a:buSzPts val="3200"/>
              <a:buFont typeface="Calibri"/>
              <a:buNone/>
            </a:pPr>
            <a:r>
              <a:rPr lang="hu-HU"/>
              <a:t>Abordare - SLA</a:t>
            </a:r>
            <a:endParaRPr/>
          </a:p>
        </p:txBody>
      </p:sp>
      <p:sp>
        <p:nvSpPr>
          <p:cNvPr id="135" name="Google Shape;135;p14"/>
          <p:cNvSpPr txBox="1">
            <a:spLocks noGrp="1"/>
          </p:cNvSpPr>
          <p:nvPr>
            <p:ph type="body" idx="1"/>
          </p:nvPr>
        </p:nvSpPr>
        <p:spPr>
          <a:xfrm>
            <a:off x="581025" y="1697224"/>
            <a:ext cx="5734050" cy="437302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chemeClr val="dk1"/>
              </a:buClr>
              <a:buSzPts val="1800"/>
              <a:buChar char="•"/>
            </a:pPr>
            <a:r>
              <a:rPr lang="hu-HU"/>
              <a:t>Pentru această abordare au fost selectate rășini de tip ABS.</a:t>
            </a:r>
            <a:endParaRPr/>
          </a:p>
          <a:p>
            <a:pPr marL="457200" lvl="0" indent="-342900" algn="l" rtl="0">
              <a:lnSpc>
                <a:spcPct val="90000"/>
              </a:lnSpc>
              <a:spcBef>
                <a:spcPts val="1000"/>
              </a:spcBef>
              <a:spcAft>
                <a:spcPts val="0"/>
              </a:spcAft>
              <a:buClr>
                <a:schemeClr val="dk1"/>
              </a:buClr>
              <a:buSzPts val="1800"/>
              <a:buChar char="•"/>
            </a:pPr>
            <a:r>
              <a:rPr lang="hu-HU"/>
              <a:t>Au fost testate mai multe orientări, modelul s-a deformat cel mai puțin în orientarea verticală, utilizată și pentru FDM.</a:t>
            </a:r>
            <a:endParaRPr/>
          </a:p>
          <a:p>
            <a:pPr marL="457200" lvl="0" indent="-228600" algn="l" rtl="0">
              <a:lnSpc>
                <a:spcPct val="90000"/>
              </a:lnSpc>
              <a:spcBef>
                <a:spcPts val="1000"/>
              </a:spcBef>
              <a:spcAft>
                <a:spcPts val="0"/>
              </a:spcAft>
              <a:buClr>
                <a:schemeClr val="dk1"/>
              </a:buClr>
              <a:buSzPts val="1800"/>
              <a:buNone/>
            </a:pPr>
            <a:endParaRPr/>
          </a:p>
        </p:txBody>
      </p:sp>
      <p:pic>
        <p:nvPicPr>
          <p:cNvPr id="136" name="Google Shape;136;p14" descr="A képen tartozék látható&#10;&#10;Automatikusan generált leírá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5400000">
            <a:off x="6910299" y="2331595"/>
            <a:ext cx="4324526" cy="33051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5"/>
          <p:cNvSpPr txBox="1">
            <a:spLocks noGrp="1"/>
          </p:cNvSpPr>
          <p:nvPr>
            <p:ph type="title"/>
          </p:nvPr>
        </p:nvSpPr>
        <p:spPr>
          <a:xfrm>
            <a:off x="223838" y="909323"/>
            <a:ext cx="9253538" cy="77846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1994A0"/>
              </a:buClr>
              <a:buSzPts val="3200"/>
              <a:buFont typeface="Calibri"/>
              <a:buNone/>
            </a:pPr>
            <a:r>
              <a:rPr lang="hu-HU"/>
              <a:t>Abordare - SLA</a:t>
            </a:r>
            <a:endParaRPr/>
          </a:p>
        </p:txBody>
      </p:sp>
      <p:sp>
        <p:nvSpPr>
          <p:cNvPr id="142" name="Google Shape;142;p15"/>
          <p:cNvSpPr txBox="1">
            <a:spLocks noGrp="1"/>
          </p:cNvSpPr>
          <p:nvPr>
            <p:ph type="body" idx="1"/>
          </p:nvPr>
        </p:nvSpPr>
        <p:spPr>
          <a:xfrm>
            <a:off x="581025" y="1697224"/>
            <a:ext cx="5705475" cy="437302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chemeClr val="dk1"/>
              </a:buClr>
              <a:buSzPts val="1800"/>
              <a:buChar char="•"/>
            </a:pPr>
            <a:r>
              <a:rPr lang="hu-HU"/>
              <a:t>Dinții interni mici au putut fi imprimați perfect.</a:t>
            </a:r>
            <a:endParaRPr/>
          </a:p>
          <a:p>
            <a:pPr marL="457200" lvl="0" indent="-342900" algn="l" rtl="0">
              <a:lnSpc>
                <a:spcPct val="90000"/>
              </a:lnSpc>
              <a:spcBef>
                <a:spcPts val="1000"/>
              </a:spcBef>
              <a:spcAft>
                <a:spcPts val="0"/>
              </a:spcAft>
              <a:buClr>
                <a:schemeClr val="dk1"/>
              </a:buClr>
              <a:buSzPts val="1800"/>
              <a:buChar char="•"/>
            </a:pPr>
            <a:r>
              <a:rPr lang="hu-HU"/>
              <a:t>Angrenajul din ABS a fost testat, a rezistat la sarcină și și-a îndeplinit perfect funcția.</a:t>
            </a:r>
            <a:endParaRPr/>
          </a:p>
        </p:txBody>
      </p:sp>
      <p:pic>
        <p:nvPicPr>
          <p:cNvPr id="143" name="Google Shape;143;p1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5400000">
            <a:off x="6829426" y="1803041"/>
            <a:ext cx="4067179" cy="4257678"/>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6"/>
          <p:cNvSpPr txBox="1"/>
          <p:nvPr/>
        </p:nvSpPr>
        <p:spPr>
          <a:xfrm>
            <a:off x="178936" y="2601912"/>
            <a:ext cx="5917064" cy="922606"/>
          </a:xfrm>
          <a:prstGeom prst="rect">
            <a:avLst/>
          </a:prstGeom>
          <a:noFill/>
          <a:ln>
            <a:noFill/>
          </a:ln>
        </p:spPr>
        <p:txBody>
          <a:bodyPr spcFirstLastPara="1" wrap="square" lIns="91425" tIns="45700" rIns="91425" bIns="45700" anchor="t" anchorCtr="0">
            <a:normAutofit/>
          </a:bodyPr>
          <a:lstStyle/>
          <a:p>
            <a:pPr marL="536575" marR="0" lvl="0" indent="-536575" algn="l" rtl="0">
              <a:lnSpc>
                <a:spcPct val="70000"/>
              </a:lnSpc>
              <a:spcBef>
                <a:spcPts val="0"/>
              </a:spcBef>
              <a:spcAft>
                <a:spcPts val="0"/>
              </a:spcAft>
              <a:buClr>
                <a:srgbClr val="1994A0"/>
              </a:buClr>
              <a:buSzPts val="2800"/>
              <a:buFont typeface="Arial"/>
              <a:buNone/>
            </a:pPr>
            <a:r>
              <a:rPr lang="hu-HU" sz="2800" b="1" i="0" u="none" strike="noStrike" cap="none">
                <a:solidFill>
                  <a:srgbClr val="1994A0"/>
                </a:solidFill>
                <a:latin typeface="Calibri"/>
                <a:ea typeface="Calibri"/>
                <a:cs typeface="Calibri"/>
                <a:sym typeface="Calibri"/>
              </a:rPr>
              <a:t>Concluzii</a:t>
            </a:r>
            <a:endParaRPr sz="2800" b="1" i="0" u="none" strike="noStrike" cap="none">
              <a:solidFill>
                <a:srgbClr val="1994A0"/>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7"/>
          <p:cNvSpPr txBox="1">
            <a:spLocks noGrp="1"/>
          </p:cNvSpPr>
          <p:nvPr>
            <p:ph type="title"/>
          </p:nvPr>
        </p:nvSpPr>
        <p:spPr>
          <a:xfrm>
            <a:off x="223838" y="909323"/>
            <a:ext cx="9253538" cy="77846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994A0"/>
              </a:buClr>
              <a:buSzPts val="3200"/>
              <a:buFont typeface="Calibri"/>
              <a:buNone/>
            </a:pPr>
            <a:r>
              <a:rPr lang="hu-HU"/>
              <a:t>Concluzii</a:t>
            </a:r>
            <a:endParaRPr/>
          </a:p>
        </p:txBody>
      </p:sp>
      <p:sp>
        <p:nvSpPr>
          <p:cNvPr id="154" name="Google Shape;154;p17"/>
          <p:cNvSpPr txBox="1">
            <a:spLocks noGrp="1"/>
          </p:cNvSpPr>
          <p:nvPr>
            <p:ph type="body" idx="1"/>
          </p:nvPr>
        </p:nvSpPr>
        <p:spPr>
          <a:xfrm>
            <a:off x="581025" y="1795195"/>
            <a:ext cx="11239500" cy="4373021"/>
          </a:xfrm>
          <a:prstGeom prst="rect">
            <a:avLst/>
          </a:prstGeom>
          <a:noFill/>
          <a:ln>
            <a:noFill/>
          </a:ln>
        </p:spPr>
        <p:txBody>
          <a:bodyPr spcFirstLastPara="1" wrap="square" lIns="91425" tIns="45700" rIns="91425" bIns="45700" anchor="t" anchorCtr="0">
            <a:normAutofit/>
          </a:bodyPr>
          <a:lstStyle/>
          <a:p>
            <a:pPr marL="457200" lvl="0" indent="-457200" algn="l" rtl="0">
              <a:lnSpc>
                <a:spcPct val="90000"/>
              </a:lnSpc>
              <a:spcBef>
                <a:spcPts val="1000"/>
              </a:spcBef>
              <a:spcAft>
                <a:spcPts val="0"/>
              </a:spcAft>
              <a:buSzPts val="1800"/>
              <a:buChar char="•"/>
            </a:pPr>
            <a:r>
              <a:rPr lang="hu-HU"/>
              <a:t>FDM nu a fost potrivit pentru fabricarea angrenajului, din cauza detaliilor mici.</a:t>
            </a:r>
            <a:endParaRPr/>
          </a:p>
          <a:p>
            <a:pPr marL="457200" lvl="0" indent="-457200" algn="l" rtl="0">
              <a:lnSpc>
                <a:spcPct val="90000"/>
              </a:lnSpc>
              <a:spcBef>
                <a:spcPts val="1000"/>
              </a:spcBef>
              <a:spcAft>
                <a:spcPts val="0"/>
              </a:spcAft>
              <a:buSzPts val="1800"/>
              <a:buChar char="•"/>
            </a:pPr>
            <a:r>
              <a:rPr lang="hu-HU"/>
              <a:t>SLA a fost adecvat pentru producție și corespunde așteptărilor.</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440</Words>
  <Application>Microsoft Office PowerPoint</Application>
  <PresentationFormat>Ecrã Panorâmico</PresentationFormat>
  <Paragraphs>43</Paragraphs>
  <Slides>18</Slides>
  <Notes>18</Notes>
  <HiddenSlides>0</HiddenSlides>
  <MMClips>0</MMClips>
  <ScaleCrop>false</ScaleCrop>
  <HeadingPairs>
    <vt:vector size="6" baseType="variant">
      <vt:variant>
        <vt:lpstr>Tipos de letra usados</vt:lpstr>
      </vt:variant>
      <vt:variant>
        <vt:i4>3</vt:i4>
      </vt:variant>
      <vt:variant>
        <vt:lpstr>Tema</vt:lpstr>
      </vt:variant>
      <vt:variant>
        <vt:i4>1</vt:i4>
      </vt:variant>
      <vt:variant>
        <vt:lpstr>Títulos dos diapositivos</vt:lpstr>
      </vt:variant>
      <vt:variant>
        <vt:i4>18</vt:i4>
      </vt:variant>
    </vt:vector>
  </HeadingPairs>
  <TitlesOfParts>
    <vt:vector size="22" baseType="lpstr">
      <vt:lpstr>Calibri</vt:lpstr>
      <vt:lpstr>Tahoma</vt:lpstr>
      <vt:lpstr>Arial</vt:lpstr>
      <vt:lpstr>Tema do Office</vt:lpstr>
      <vt:lpstr>Apresentação do PowerPoint</vt:lpstr>
      <vt:lpstr>Apresentação do PowerPoint</vt:lpstr>
      <vt:lpstr>Context</vt:lpstr>
      <vt:lpstr>Context</vt:lpstr>
      <vt:lpstr>Apresentação do PowerPoint</vt:lpstr>
      <vt:lpstr>Provocări</vt:lpstr>
      <vt:lpstr>Apresentação do PowerPoint</vt:lpstr>
      <vt:lpstr>Abordare </vt:lpstr>
      <vt:lpstr>Testează-ți cunoștințele despre utilizarea polimerilor elastici </vt:lpstr>
      <vt:lpstr>Apresentação do PowerPoint</vt:lpstr>
      <vt:lpstr>Abordare - FDM</vt:lpstr>
      <vt:lpstr>Abordare - FDM</vt:lpstr>
      <vt:lpstr>Apresentação do PowerPoint</vt:lpstr>
      <vt:lpstr>Abordare - SLA</vt:lpstr>
      <vt:lpstr>Abordare - SLA</vt:lpstr>
      <vt:lpstr>Apresentação do PowerPoint</vt:lpstr>
      <vt:lpstr>Concluzii</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PowerPoint-bemutató</dc:title>
  <dc:creator>Catalin Gheorghe Amza</dc:creator>
  <cp:keywords>, docId:8C28BD6BA604F1F39DEA41AED3904D2F</cp:keywords>
  <cp:lastModifiedBy>Diogo Dias</cp:lastModifiedBy>
  <cp:revision>7</cp:revision>
  <dcterms:created xsi:type="dcterms:W3CDTF">2022-09-11T23:06:52Z</dcterms:created>
  <dcterms:modified xsi:type="dcterms:W3CDTF">2023-11-16T14:40:19Z</dcterms:modified>
</cp:coreProperties>
</file>